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9" r:id="rId3"/>
    <p:sldId id="269" r:id="rId4"/>
    <p:sldId id="258" r:id="rId5"/>
    <p:sldId id="260" r:id="rId6"/>
    <p:sldId id="261" r:id="rId7"/>
    <p:sldId id="268" r:id="rId8"/>
    <p:sldId id="263" r:id="rId9"/>
    <p:sldId id="270" r:id="rId10"/>
    <p:sldId id="271" r:id="rId11"/>
    <p:sldId id="262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2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44966-C82C-41C7-91A1-34B3B6B9EF2D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6F33023-3C57-4861-ABD0-1964287ADE6F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err="1"/>
            <a:t>김한동</a:t>
          </a:r>
          <a:r>
            <a:rPr lang="en-US" altLang="ko-KR" dirty="0"/>
            <a:t>(PM)</a:t>
          </a:r>
          <a:endParaRPr lang="ko-KR" altLang="en-US" dirty="0"/>
        </a:p>
      </dgm:t>
    </dgm:pt>
    <dgm:pt modelId="{98B4F9C1-A1F3-4139-893D-562FDD4486FA}" type="parTrans" cxnId="{CFC9B2A7-91D3-4159-9305-9A69F2F36072}">
      <dgm:prSet/>
      <dgm:spPr/>
      <dgm:t>
        <a:bodyPr/>
        <a:lstStyle/>
        <a:p>
          <a:pPr latinLnBrk="1"/>
          <a:endParaRPr lang="ko-KR" altLang="en-US"/>
        </a:p>
      </dgm:t>
    </dgm:pt>
    <dgm:pt modelId="{3DCC76D6-35CE-47EF-8CF5-A5A02E243935}" type="sibTrans" cxnId="{CFC9B2A7-91D3-4159-9305-9A69F2F36072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E7C6AE4-577F-443C-AE8C-EFF65C058106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 err="1"/>
            <a:t>김영완</a:t>
          </a:r>
          <a:endParaRPr lang="en-US" altLang="ko-KR" dirty="0"/>
        </a:p>
        <a:p>
          <a:pPr latinLnBrk="1"/>
          <a:r>
            <a:rPr lang="en-US" altLang="ko-KR" dirty="0"/>
            <a:t>(QA, Doc)</a:t>
          </a:r>
          <a:endParaRPr lang="ko-KR" altLang="en-US" dirty="0"/>
        </a:p>
      </dgm:t>
    </dgm:pt>
    <dgm:pt modelId="{3AF9A17D-B276-490A-8674-42DE937B2D9F}" type="parTrans" cxnId="{5C257B25-33D4-4B7E-9D99-FB52492317F6}">
      <dgm:prSet/>
      <dgm:spPr/>
      <dgm:t>
        <a:bodyPr/>
        <a:lstStyle/>
        <a:p>
          <a:pPr latinLnBrk="1"/>
          <a:endParaRPr lang="ko-KR" altLang="en-US"/>
        </a:p>
      </dgm:t>
    </dgm:pt>
    <dgm:pt modelId="{CAFE3A8F-A14E-4150-9D1C-65CC067B6F27}" type="sibTrans" cxnId="{5C257B25-33D4-4B7E-9D99-FB52492317F6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D662D5D-3414-4E19-9025-66659597B202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/>
            <a:t>강대훈</a:t>
          </a:r>
          <a:r>
            <a:rPr lang="en-US" altLang="ko-KR" dirty="0"/>
            <a:t>(Dev)</a:t>
          </a:r>
          <a:endParaRPr lang="ko-KR" altLang="en-US" dirty="0"/>
        </a:p>
      </dgm:t>
    </dgm:pt>
    <dgm:pt modelId="{9E6A9C7F-F1F2-4FE0-92DF-3AD3DDFBAAF2}" type="parTrans" cxnId="{E71D831C-A409-4145-A2C8-74E431C2ADCC}">
      <dgm:prSet/>
      <dgm:spPr/>
      <dgm:t>
        <a:bodyPr/>
        <a:lstStyle/>
        <a:p>
          <a:pPr latinLnBrk="1"/>
          <a:endParaRPr lang="ko-KR" altLang="en-US"/>
        </a:p>
      </dgm:t>
    </dgm:pt>
    <dgm:pt modelId="{47B2DB37-D5BC-4216-9E9D-6F789DDAC1B7}" type="sibTrans" cxnId="{E71D831C-A409-4145-A2C8-74E431C2ADCC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A28087C-AFEE-4D7C-B83A-E78C6CE6EF30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/>
            <a:t>강진우</a:t>
          </a:r>
          <a:r>
            <a:rPr lang="en-US" altLang="ko-KR" dirty="0"/>
            <a:t>(Dev)</a:t>
          </a:r>
          <a:endParaRPr lang="ko-KR" altLang="en-US" dirty="0"/>
        </a:p>
      </dgm:t>
    </dgm:pt>
    <dgm:pt modelId="{05DA4561-79D1-4247-A337-7BED35C203F9}" type="sibTrans" cxnId="{58A175DE-BBDB-4519-9DA2-F0CD766B68C6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BD3B08D-509A-402C-A352-616674FA08B0}" type="parTrans" cxnId="{58A175DE-BBDB-4519-9DA2-F0CD766B68C6}">
      <dgm:prSet/>
      <dgm:spPr/>
      <dgm:t>
        <a:bodyPr/>
        <a:lstStyle/>
        <a:p>
          <a:pPr latinLnBrk="1"/>
          <a:endParaRPr lang="ko-KR" altLang="en-US"/>
        </a:p>
      </dgm:t>
    </dgm:pt>
    <dgm:pt modelId="{C9C97C7E-CDDC-44C0-BC05-1B12704D5438}" type="pres">
      <dgm:prSet presAssocID="{29B44966-C82C-41C7-91A1-34B3B6B9EF2D}" presName="cycle" presStyleCnt="0">
        <dgm:presLayoutVars>
          <dgm:dir/>
          <dgm:resizeHandles val="exact"/>
        </dgm:presLayoutVars>
      </dgm:prSet>
      <dgm:spPr/>
    </dgm:pt>
    <dgm:pt modelId="{2F4CF4E9-FB0E-48CB-920B-553588848831}" type="pres">
      <dgm:prSet presAssocID="{E6F33023-3C57-4861-ABD0-1964287ADE6F}" presName="node" presStyleLbl="node1" presStyleIdx="0" presStyleCnt="4">
        <dgm:presLayoutVars>
          <dgm:bulletEnabled val="1"/>
        </dgm:presLayoutVars>
      </dgm:prSet>
      <dgm:spPr/>
    </dgm:pt>
    <dgm:pt modelId="{93D2B03D-8F8B-4541-ABE5-9BFD21DFC7BD}" type="pres">
      <dgm:prSet presAssocID="{E6F33023-3C57-4861-ABD0-1964287ADE6F}" presName="spNode" presStyleCnt="0"/>
      <dgm:spPr/>
    </dgm:pt>
    <dgm:pt modelId="{E0641B13-CCC3-4A2A-8645-67D2B5B04347}" type="pres">
      <dgm:prSet presAssocID="{3DCC76D6-35CE-47EF-8CF5-A5A02E243935}" presName="sibTrans" presStyleLbl="sibTrans1D1" presStyleIdx="0" presStyleCnt="4"/>
      <dgm:spPr/>
    </dgm:pt>
    <dgm:pt modelId="{ABA2A07D-1858-4662-9FAB-088A965E9B4B}" type="pres">
      <dgm:prSet presAssocID="{BA28087C-AFEE-4D7C-B83A-E78C6CE6EF30}" presName="node" presStyleLbl="node1" presStyleIdx="1" presStyleCnt="4">
        <dgm:presLayoutVars>
          <dgm:bulletEnabled val="1"/>
        </dgm:presLayoutVars>
      </dgm:prSet>
      <dgm:spPr/>
    </dgm:pt>
    <dgm:pt modelId="{19E7CF32-7EEF-4ECD-8A9B-D608F4A19374}" type="pres">
      <dgm:prSet presAssocID="{BA28087C-AFEE-4D7C-B83A-E78C6CE6EF30}" presName="spNode" presStyleCnt="0"/>
      <dgm:spPr/>
    </dgm:pt>
    <dgm:pt modelId="{C9344BC6-26D5-43AF-ADB4-F8BF069FFE8B}" type="pres">
      <dgm:prSet presAssocID="{05DA4561-79D1-4247-A337-7BED35C203F9}" presName="sibTrans" presStyleLbl="sibTrans1D1" presStyleIdx="1" presStyleCnt="4"/>
      <dgm:spPr/>
    </dgm:pt>
    <dgm:pt modelId="{EE37A27C-8FD6-4880-9B11-1444571F6A77}" type="pres">
      <dgm:prSet presAssocID="{FE7C6AE4-577F-443C-AE8C-EFF65C058106}" presName="node" presStyleLbl="node1" presStyleIdx="2" presStyleCnt="4">
        <dgm:presLayoutVars>
          <dgm:bulletEnabled val="1"/>
        </dgm:presLayoutVars>
      </dgm:prSet>
      <dgm:spPr/>
    </dgm:pt>
    <dgm:pt modelId="{746A5242-739E-4DCB-AF43-074F2E826FD7}" type="pres">
      <dgm:prSet presAssocID="{FE7C6AE4-577F-443C-AE8C-EFF65C058106}" presName="spNode" presStyleCnt="0"/>
      <dgm:spPr/>
    </dgm:pt>
    <dgm:pt modelId="{07DB81F5-636B-48D8-AB2E-758C643D2694}" type="pres">
      <dgm:prSet presAssocID="{CAFE3A8F-A14E-4150-9D1C-65CC067B6F27}" presName="sibTrans" presStyleLbl="sibTrans1D1" presStyleIdx="2" presStyleCnt="4"/>
      <dgm:spPr/>
    </dgm:pt>
    <dgm:pt modelId="{8AC0210A-0FFB-4ABA-8035-F36F96DE71F9}" type="pres">
      <dgm:prSet presAssocID="{0D662D5D-3414-4E19-9025-66659597B202}" presName="node" presStyleLbl="node1" presStyleIdx="3" presStyleCnt="4">
        <dgm:presLayoutVars>
          <dgm:bulletEnabled val="1"/>
        </dgm:presLayoutVars>
      </dgm:prSet>
      <dgm:spPr/>
    </dgm:pt>
    <dgm:pt modelId="{A94228E4-2287-44E3-B3A6-ED4C7BD3CFBB}" type="pres">
      <dgm:prSet presAssocID="{0D662D5D-3414-4E19-9025-66659597B202}" presName="spNode" presStyleCnt="0"/>
      <dgm:spPr/>
    </dgm:pt>
    <dgm:pt modelId="{0D86D58B-4190-4145-BE95-A84A43C0B87E}" type="pres">
      <dgm:prSet presAssocID="{47B2DB37-D5BC-4216-9E9D-6F789DDAC1B7}" presName="sibTrans" presStyleLbl="sibTrans1D1" presStyleIdx="3" presStyleCnt="4"/>
      <dgm:spPr/>
    </dgm:pt>
  </dgm:ptLst>
  <dgm:cxnLst>
    <dgm:cxn modelId="{E916830B-FF03-455A-B0EE-F910FBD7115C}" type="presOf" srcId="{3DCC76D6-35CE-47EF-8CF5-A5A02E243935}" destId="{E0641B13-CCC3-4A2A-8645-67D2B5B04347}" srcOrd="0" destOrd="0" presId="urn:microsoft.com/office/officeart/2005/8/layout/cycle6"/>
    <dgm:cxn modelId="{E71D831C-A409-4145-A2C8-74E431C2ADCC}" srcId="{29B44966-C82C-41C7-91A1-34B3B6B9EF2D}" destId="{0D662D5D-3414-4E19-9025-66659597B202}" srcOrd="3" destOrd="0" parTransId="{9E6A9C7F-F1F2-4FE0-92DF-3AD3DDFBAAF2}" sibTransId="{47B2DB37-D5BC-4216-9E9D-6F789DDAC1B7}"/>
    <dgm:cxn modelId="{5C257B25-33D4-4B7E-9D99-FB52492317F6}" srcId="{29B44966-C82C-41C7-91A1-34B3B6B9EF2D}" destId="{FE7C6AE4-577F-443C-AE8C-EFF65C058106}" srcOrd="2" destOrd="0" parTransId="{3AF9A17D-B276-490A-8674-42DE937B2D9F}" sibTransId="{CAFE3A8F-A14E-4150-9D1C-65CC067B6F27}"/>
    <dgm:cxn modelId="{84A24E41-6151-46FF-A2FD-7A677DDCF578}" type="presOf" srcId="{E6F33023-3C57-4861-ABD0-1964287ADE6F}" destId="{2F4CF4E9-FB0E-48CB-920B-553588848831}" srcOrd="0" destOrd="0" presId="urn:microsoft.com/office/officeart/2005/8/layout/cycle6"/>
    <dgm:cxn modelId="{767FB373-51DA-49FA-88F1-9441615E4F06}" type="presOf" srcId="{47B2DB37-D5BC-4216-9E9D-6F789DDAC1B7}" destId="{0D86D58B-4190-4145-BE95-A84A43C0B87E}" srcOrd="0" destOrd="0" presId="urn:microsoft.com/office/officeart/2005/8/layout/cycle6"/>
    <dgm:cxn modelId="{580ED97B-0246-4B43-9D4D-21971A954055}" type="presOf" srcId="{CAFE3A8F-A14E-4150-9D1C-65CC067B6F27}" destId="{07DB81F5-636B-48D8-AB2E-758C643D2694}" srcOrd="0" destOrd="0" presId="urn:microsoft.com/office/officeart/2005/8/layout/cycle6"/>
    <dgm:cxn modelId="{F38DFBA0-A5EE-40D9-82F2-684BED905E63}" type="presOf" srcId="{FE7C6AE4-577F-443C-AE8C-EFF65C058106}" destId="{EE37A27C-8FD6-4880-9B11-1444571F6A77}" srcOrd="0" destOrd="0" presId="urn:microsoft.com/office/officeart/2005/8/layout/cycle6"/>
    <dgm:cxn modelId="{9E6D01A5-2A0E-4E14-8DAE-8E9D272B9B85}" type="presOf" srcId="{BA28087C-AFEE-4D7C-B83A-E78C6CE6EF30}" destId="{ABA2A07D-1858-4662-9FAB-088A965E9B4B}" srcOrd="0" destOrd="0" presId="urn:microsoft.com/office/officeart/2005/8/layout/cycle6"/>
    <dgm:cxn modelId="{CFC9B2A7-91D3-4159-9305-9A69F2F36072}" srcId="{29B44966-C82C-41C7-91A1-34B3B6B9EF2D}" destId="{E6F33023-3C57-4861-ABD0-1964287ADE6F}" srcOrd="0" destOrd="0" parTransId="{98B4F9C1-A1F3-4139-893D-562FDD4486FA}" sibTransId="{3DCC76D6-35CE-47EF-8CF5-A5A02E243935}"/>
    <dgm:cxn modelId="{B8665ABA-46BD-4C85-B167-374F29416DD1}" type="presOf" srcId="{29B44966-C82C-41C7-91A1-34B3B6B9EF2D}" destId="{C9C97C7E-CDDC-44C0-BC05-1B12704D5438}" srcOrd="0" destOrd="0" presId="urn:microsoft.com/office/officeart/2005/8/layout/cycle6"/>
    <dgm:cxn modelId="{6C7C4FC0-95CB-4E6C-9087-05677BF352A3}" type="presOf" srcId="{05DA4561-79D1-4247-A337-7BED35C203F9}" destId="{C9344BC6-26D5-43AF-ADB4-F8BF069FFE8B}" srcOrd="0" destOrd="0" presId="urn:microsoft.com/office/officeart/2005/8/layout/cycle6"/>
    <dgm:cxn modelId="{58A175DE-BBDB-4519-9DA2-F0CD766B68C6}" srcId="{29B44966-C82C-41C7-91A1-34B3B6B9EF2D}" destId="{BA28087C-AFEE-4D7C-B83A-E78C6CE6EF30}" srcOrd="1" destOrd="0" parTransId="{3BD3B08D-509A-402C-A352-616674FA08B0}" sibTransId="{05DA4561-79D1-4247-A337-7BED35C203F9}"/>
    <dgm:cxn modelId="{8BC7AAEB-6702-494A-8CDB-A979A1F6019A}" type="presOf" srcId="{0D662D5D-3414-4E19-9025-66659597B202}" destId="{8AC0210A-0FFB-4ABA-8035-F36F96DE71F9}" srcOrd="0" destOrd="0" presId="urn:microsoft.com/office/officeart/2005/8/layout/cycle6"/>
    <dgm:cxn modelId="{E44D8F96-5256-43BD-9F1D-31DB5C507BDA}" type="presParOf" srcId="{C9C97C7E-CDDC-44C0-BC05-1B12704D5438}" destId="{2F4CF4E9-FB0E-48CB-920B-553588848831}" srcOrd="0" destOrd="0" presId="urn:microsoft.com/office/officeart/2005/8/layout/cycle6"/>
    <dgm:cxn modelId="{58809216-CE87-4D8B-865E-0B154BA409A4}" type="presParOf" srcId="{C9C97C7E-CDDC-44C0-BC05-1B12704D5438}" destId="{93D2B03D-8F8B-4541-ABE5-9BFD21DFC7BD}" srcOrd="1" destOrd="0" presId="urn:microsoft.com/office/officeart/2005/8/layout/cycle6"/>
    <dgm:cxn modelId="{24363D8C-E0B9-45E2-A800-018E223C63ED}" type="presParOf" srcId="{C9C97C7E-CDDC-44C0-BC05-1B12704D5438}" destId="{E0641B13-CCC3-4A2A-8645-67D2B5B04347}" srcOrd="2" destOrd="0" presId="urn:microsoft.com/office/officeart/2005/8/layout/cycle6"/>
    <dgm:cxn modelId="{62E55718-E5AF-4E49-ACAC-BF39ABC2784D}" type="presParOf" srcId="{C9C97C7E-CDDC-44C0-BC05-1B12704D5438}" destId="{ABA2A07D-1858-4662-9FAB-088A965E9B4B}" srcOrd="3" destOrd="0" presId="urn:microsoft.com/office/officeart/2005/8/layout/cycle6"/>
    <dgm:cxn modelId="{C9C498B5-9332-41AB-B903-687FD3C9FB4F}" type="presParOf" srcId="{C9C97C7E-CDDC-44C0-BC05-1B12704D5438}" destId="{19E7CF32-7EEF-4ECD-8A9B-D608F4A19374}" srcOrd="4" destOrd="0" presId="urn:microsoft.com/office/officeart/2005/8/layout/cycle6"/>
    <dgm:cxn modelId="{DF2E991C-F557-4501-BC3B-F675148A116D}" type="presParOf" srcId="{C9C97C7E-CDDC-44C0-BC05-1B12704D5438}" destId="{C9344BC6-26D5-43AF-ADB4-F8BF069FFE8B}" srcOrd="5" destOrd="0" presId="urn:microsoft.com/office/officeart/2005/8/layout/cycle6"/>
    <dgm:cxn modelId="{95948AA7-F007-43AE-8CF2-6C65B55F14F7}" type="presParOf" srcId="{C9C97C7E-CDDC-44C0-BC05-1B12704D5438}" destId="{EE37A27C-8FD6-4880-9B11-1444571F6A77}" srcOrd="6" destOrd="0" presId="urn:microsoft.com/office/officeart/2005/8/layout/cycle6"/>
    <dgm:cxn modelId="{8AF44204-3E92-4D53-9E2F-F86F1CDCD276}" type="presParOf" srcId="{C9C97C7E-CDDC-44C0-BC05-1B12704D5438}" destId="{746A5242-739E-4DCB-AF43-074F2E826FD7}" srcOrd="7" destOrd="0" presId="urn:microsoft.com/office/officeart/2005/8/layout/cycle6"/>
    <dgm:cxn modelId="{16C5C47B-B4C7-4AC7-AE74-10F31BCE3EE5}" type="presParOf" srcId="{C9C97C7E-CDDC-44C0-BC05-1B12704D5438}" destId="{07DB81F5-636B-48D8-AB2E-758C643D2694}" srcOrd="8" destOrd="0" presId="urn:microsoft.com/office/officeart/2005/8/layout/cycle6"/>
    <dgm:cxn modelId="{B7A355DC-9C3E-4591-9EA7-3CC386BB8D91}" type="presParOf" srcId="{C9C97C7E-CDDC-44C0-BC05-1B12704D5438}" destId="{8AC0210A-0FFB-4ABA-8035-F36F96DE71F9}" srcOrd="9" destOrd="0" presId="urn:microsoft.com/office/officeart/2005/8/layout/cycle6"/>
    <dgm:cxn modelId="{077088A5-F038-4444-925A-E61AECA7EB4B}" type="presParOf" srcId="{C9C97C7E-CDDC-44C0-BC05-1B12704D5438}" destId="{A94228E4-2287-44E3-B3A6-ED4C7BD3CFBB}" srcOrd="10" destOrd="0" presId="urn:microsoft.com/office/officeart/2005/8/layout/cycle6"/>
    <dgm:cxn modelId="{6DE68757-44F9-4C26-8732-8683AAC32A62}" type="presParOf" srcId="{C9C97C7E-CDDC-44C0-BC05-1B12704D5438}" destId="{0D86D58B-4190-4145-BE95-A84A43C0B87E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CF4E9-FB0E-48CB-920B-553588848831}">
      <dsp:nvSpPr>
        <dsp:cNvPr id="0" name=""/>
        <dsp:cNvSpPr/>
      </dsp:nvSpPr>
      <dsp:spPr>
        <a:xfrm>
          <a:off x="4481196" y="1960"/>
          <a:ext cx="1553207" cy="100958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김한동</a:t>
          </a:r>
          <a:r>
            <a:rPr lang="en-US" altLang="ko-KR" sz="1800" kern="1200" dirty="0"/>
            <a:t>(PM)</a:t>
          </a:r>
          <a:endParaRPr lang="ko-KR" altLang="en-US" sz="1800" kern="1200" dirty="0"/>
        </a:p>
      </dsp:txBody>
      <dsp:txXfrm>
        <a:off x="4530480" y="51244"/>
        <a:ext cx="1454639" cy="911016"/>
      </dsp:txXfrm>
    </dsp:sp>
    <dsp:sp modelId="{E0641B13-CCC3-4A2A-8645-67D2B5B04347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2456723" y="197644"/>
              </a:moveTo>
              <a:arcTo wR="1668916" hR="1668916" stAng="17890035" swAng="262749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2A07D-1858-4662-9FAB-088A965E9B4B}">
      <dsp:nvSpPr>
        <dsp:cNvPr id="0" name=""/>
        <dsp:cNvSpPr/>
      </dsp:nvSpPr>
      <dsp:spPr>
        <a:xfrm>
          <a:off x="6150112" y="1670876"/>
          <a:ext cx="1553207" cy="100958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강진우</a:t>
          </a:r>
          <a:r>
            <a:rPr lang="en-US" altLang="ko-KR" sz="1800" kern="1200" dirty="0"/>
            <a:t>(Dev)</a:t>
          </a:r>
          <a:endParaRPr lang="ko-KR" altLang="en-US" sz="1800" kern="1200" dirty="0"/>
        </a:p>
      </dsp:txBody>
      <dsp:txXfrm>
        <a:off x="6199396" y="1720160"/>
        <a:ext cx="1454639" cy="911016"/>
      </dsp:txXfrm>
    </dsp:sp>
    <dsp:sp modelId="{C9344BC6-26D5-43AF-ADB4-F8BF069FFE8B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3255778" y="2185782"/>
              </a:moveTo>
              <a:arcTo wR="1668916" hR="1668916" stAng="1082475" swAng="262749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7A27C-8FD6-4880-9B11-1444571F6A77}">
      <dsp:nvSpPr>
        <dsp:cNvPr id="0" name=""/>
        <dsp:cNvSpPr/>
      </dsp:nvSpPr>
      <dsp:spPr>
        <a:xfrm>
          <a:off x="4481196" y="3339792"/>
          <a:ext cx="1553207" cy="100958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김영완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(QA, Doc)</a:t>
          </a:r>
          <a:endParaRPr lang="ko-KR" altLang="en-US" sz="1800" kern="1200" dirty="0"/>
        </a:p>
      </dsp:txBody>
      <dsp:txXfrm>
        <a:off x="4530480" y="3389076"/>
        <a:ext cx="1454639" cy="911016"/>
      </dsp:txXfrm>
    </dsp:sp>
    <dsp:sp modelId="{07DB81F5-636B-48D8-AB2E-758C643D2694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881109" y="3140188"/>
              </a:moveTo>
              <a:arcTo wR="1668916" hR="1668916" stAng="7090035" swAng="262749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0210A-0FFB-4ABA-8035-F36F96DE71F9}">
      <dsp:nvSpPr>
        <dsp:cNvPr id="0" name=""/>
        <dsp:cNvSpPr/>
      </dsp:nvSpPr>
      <dsp:spPr>
        <a:xfrm>
          <a:off x="2812279" y="1670876"/>
          <a:ext cx="1553207" cy="100958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강대훈</a:t>
          </a:r>
          <a:r>
            <a:rPr lang="en-US" altLang="ko-KR" sz="1800" kern="1200" dirty="0"/>
            <a:t>(Dev)</a:t>
          </a:r>
          <a:endParaRPr lang="ko-KR" altLang="en-US" sz="1800" kern="1200" dirty="0"/>
        </a:p>
      </dsp:txBody>
      <dsp:txXfrm>
        <a:off x="2861563" y="1720160"/>
        <a:ext cx="1454639" cy="911016"/>
      </dsp:txXfrm>
    </dsp:sp>
    <dsp:sp modelId="{0D86D58B-4190-4145-BE95-A84A43C0B87E}">
      <dsp:nvSpPr>
        <dsp:cNvPr id="0" name=""/>
        <dsp:cNvSpPr/>
      </dsp:nvSpPr>
      <dsp:spPr>
        <a:xfrm>
          <a:off x="3588883" y="506752"/>
          <a:ext cx="3337832" cy="3337832"/>
        </a:xfrm>
        <a:custGeom>
          <a:avLst/>
          <a:gdLst/>
          <a:ahLst/>
          <a:cxnLst/>
          <a:rect l="0" t="0" r="0" b="0"/>
          <a:pathLst>
            <a:path>
              <a:moveTo>
                <a:pt x="82054" y="1152050"/>
              </a:moveTo>
              <a:arcTo wR="1668916" hR="1668916" stAng="11882475" swAng="262749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17F13-CEB1-AC42-B69B-F45AB2CFDA0E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53136-AA23-ED42-B8A7-58504F014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674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모델에서는 해당 색의 채널 스케일을 통해서 실루엣을 강화</a:t>
            </a:r>
            <a:r>
              <a:rPr lang="en-US" altLang="ko-KR" dirty="0"/>
              <a:t>. </a:t>
            </a:r>
            <a:r>
              <a:rPr lang="ko-KR" altLang="en-US" dirty="0"/>
              <a:t>실루엣을 통해 어느 부분이 해당 색상과 유사한지 사용자가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53136-AA23-ED42-B8A7-58504F0148B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924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교수님의 피드백을 통해 긴급회의를 하였고 그에 따른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53136-AA23-ED42-B8A7-58504F0148B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07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53136-AA23-ED42-B8A7-58504F0148B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14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E6A730D-FCB2-994F-BE9A-1430A807C879}"/>
              </a:ext>
            </a:extLst>
          </p:cNvPr>
          <p:cNvCxnSpPr>
            <a:cxnSpLocks/>
          </p:cNvCxnSpPr>
          <p:nvPr userDrawn="1"/>
        </p:nvCxnSpPr>
        <p:spPr>
          <a:xfrm>
            <a:off x="-7554" y="235989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DEDE6A8-8095-B84B-8F21-E6C99DB1123F}"/>
              </a:ext>
            </a:extLst>
          </p:cNvPr>
          <p:cNvCxnSpPr>
            <a:cxnSpLocks/>
          </p:cNvCxnSpPr>
          <p:nvPr userDrawn="1"/>
        </p:nvCxnSpPr>
        <p:spPr>
          <a:xfrm>
            <a:off x="0" y="3562513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23F680B-D7CA-6B45-B50F-5AD4B4A17ACC}"/>
              </a:ext>
            </a:extLst>
          </p:cNvPr>
          <p:cNvCxnSpPr>
            <a:cxnSpLocks/>
          </p:cNvCxnSpPr>
          <p:nvPr userDrawn="1"/>
        </p:nvCxnSpPr>
        <p:spPr>
          <a:xfrm>
            <a:off x="3457903" y="3746444"/>
            <a:ext cx="87340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283A600-7BFB-4947-90BF-F9068C988183}"/>
              </a:ext>
            </a:extLst>
          </p:cNvPr>
          <p:cNvCxnSpPr>
            <a:cxnSpLocks/>
          </p:cNvCxnSpPr>
          <p:nvPr userDrawn="1"/>
        </p:nvCxnSpPr>
        <p:spPr>
          <a:xfrm>
            <a:off x="2385848" y="6500154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04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292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591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6564A79-1BFC-5F43-8159-BE96FA411A59}"/>
              </a:ext>
            </a:extLst>
          </p:cNvPr>
          <p:cNvCxnSpPr>
            <a:cxnSpLocks/>
          </p:cNvCxnSpPr>
          <p:nvPr userDrawn="1"/>
        </p:nvCxnSpPr>
        <p:spPr>
          <a:xfrm>
            <a:off x="-7554" y="235989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70FFFBF-DE9D-6D4C-8A59-544E91DD27ED}"/>
              </a:ext>
            </a:extLst>
          </p:cNvPr>
          <p:cNvCxnSpPr>
            <a:cxnSpLocks/>
          </p:cNvCxnSpPr>
          <p:nvPr userDrawn="1"/>
        </p:nvCxnSpPr>
        <p:spPr>
          <a:xfrm>
            <a:off x="2385848" y="6500154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4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727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653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0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7539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004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91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612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49CBA-15A4-304E-AB92-D807D10DD6E4}" type="datetimeFigureOut">
              <a:rPr kumimoji="1" lang="ko-KR" altLang="en-US" smtClean="0"/>
              <a:t>2019-04-04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9AF1F-9BB3-6A45-938F-D2A9704715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9104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4EC0D-9D7C-AF42-BA11-2B8EB61FB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855663"/>
            <a:ext cx="9806151" cy="2387600"/>
          </a:xfrm>
        </p:spPr>
        <p:txBody>
          <a:bodyPr/>
          <a:lstStyle/>
          <a:p>
            <a:pPr algn="l"/>
            <a:r>
              <a:rPr kumimoji="1" lang="ko-KR" altLang="en-US" dirty="0">
                <a:latin typeface="+mj-ea"/>
              </a:rPr>
              <a:t>졸업프로젝트 주제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B1FD60-4F7C-D342-BE92-2DC5851E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5388"/>
            <a:ext cx="9144000" cy="1655762"/>
          </a:xfrm>
        </p:spPr>
        <p:txBody>
          <a:bodyPr anchor="ctr"/>
          <a:lstStyle/>
          <a:p>
            <a:pPr algn="l"/>
            <a:r>
              <a:rPr kumimoji="1" lang="en-US" altLang="ko-KR" dirty="0">
                <a:latin typeface="+mn-ea"/>
              </a:rPr>
              <a:t>SMU Capstone Design Team K_5</a:t>
            </a:r>
          </a:p>
          <a:p>
            <a:pPr algn="l"/>
            <a:endParaRPr kumimoji="1" lang="ko-KR" altLang="en-US" dirty="0">
              <a:latin typeface="+mn-ea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69C42A0-4647-CE4E-9182-D25EF58EB8C8}"/>
              </a:ext>
            </a:extLst>
          </p:cNvPr>
          <p:cNvCxnSpPr>
            <a:cxnSpLocks/>
          </p:cNvCxnSpPr>
          <p:nvPr/>
        </p:nvCxnSpPr>
        <p:spPr>
          <a:xfrm>
            <a:off x="0" y="3562513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65A666D-7FB6-E24C-99E7-482D925BB30E}"/>
              </a:ext>
            </a:extLst>
          </p:cNvPr>
          <p:cNvCxnSpPr>
            <a:cxnSpLocks/>
          </p:cNvCxnSpPr>
          <p:nvPr/>
        </p:nvCxnSpPr>
        <p:spPr>
          <a:xfrm>
            <a:off x="3457903" y="3746444"/>
            <a:ext cx="87340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EB033AD-3537-A44A-A8FF-73F7BFABD297}"/>
              </a:ext>
            </a:extLst>
          </p:cNvPr>
          <p:cNvCxnSpPr>
            <a:cxnSpLocks/>
          </p:cNvCxnSpPr>
          <p:nvPr/>
        </p:nvCxnSpPr>
        <p:spPr>
          <a:xfrm>
            <a:off x="2385848" y="6500154"/>
            <a:ext cx="98061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49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E839-7FD6-4B05-AB8D-834B41B2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기존 주제와의 융합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874D4-D364-41A5-ADA8-F9488160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CNN </a:t>
            </a:r>
            <a:r>
              <a:rPr lang="ko-KR" altLang="en-US" sz="2400" dirty="0"/>
              <a:t>모델을 활용하여 얻은 안정</a:t>
            </a:r>
            <a:r>
              <a:rPr lang="en-US" altLang="ko-KR" sz="2400" dirty="0"/>
              <a:t>/</a:t>
            </a:r>
            <a:r>
              <a:rPr lang="ko-KR" altLang="en-US" sz="2400" dirty="0"/>
              <a:t>위협 모델에 단순 </a:t>
            </a:r>
            <a:r>
              <a:rPr lang="en-US" altLang="ko-KR" sz="2400" dirty="0"/>
              <a:t>RGB </a:t>
            </a:r>
            <a:r>
              <a:rPr lang="ko-KR" altLang="en-US" sz="2400" dirty="0"/>
              <a:t>영역 표시는 큰 의미가 없다고 판단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서비스에서 각 색약</a:t>
            </a:r>
            <a:r>
              <a:rPr lang="en-US" altLang="ko-KR" sz="2400" dirty="0"/>
              <a:t>/</a:t>
            </a:r>
            <a:r>
              <a:rPr lang="ko-KR" altLang="en-US" sz="2400" dirty="0"/>
              <a:t>맹 정보를 체크할 수 있도록 구현하여 해당 색약</a:t>
            </a:r>
            <a:r>
              <a:rPr lang="en-US" altLang="ko-KR" sz="2400" dirty="0"/>
              <a:t>/</a:t>
            </a:r>
            <a:r>
              <a:rPr lang="ko-KR" altLang="en-US" sz="2400" dirty="0"/>
              <a:t>맹 환자들이 잘 보지 못하는 색상 채널로 스케일링을 진행하여 볼 수 있는 기능 추가 예정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RGB </a:t>
            </a:r>
            <a:r>
              <a:rPr lang="ko-KR" altLang="en-US" sz="2400" dirty="0"/>
              <a:t>영역을 표시해 주는 서비스 </a:t>
            </a:r>
            <a:r>
              <a:rPr lang="en-US" altLang="ko-KR" sz="2400" dirty="0"/>
              <a:t>-&gt; </a:t>
            </a:r>
            <a:r>
              <a:rPr lang="ko-KR" altLang="en-US" sz="2400" dirty="0"/>
              <a:t>사진의 분위기</a:t>
            </a:r>
            <a:r>
              <a:rPr lang="en-US" altLang="ko-KR" sz="2400" dirty="0"/>
              <a:t>(</a:t>
            </a:r>
            <a:r>
              <a:rPr lang="ko-KR" altLang="en-US" sz="2400" dirty="0"/>
              <a:t>안정</a:t>
            </a:r>
            <a:r>
              <a:rPr lang="en-US" altLang="ko-KR" sz="2400" dirty="0"/>
              <a:t>, </a:t>
            </a:r>
            <a:r>
              <a:rPr lang="ko-KR" altLang="en-US" sz="2400" dirty="0"/>
              <a:t>위협</a:t>
            </a:r>
            <a:r>
              <a:rPr lang="en-US" altLang="ko-KR" sz="2400" dirty="0"/>
              <a:t>)</a:t>
            </a:r>
            <a:r>
              <a:rPr lang="ko-KR" altLang="en-US" sz="2400" dirty="0"/>
              <a:t>를 표현해주며 </a:t>
            </a:r>
            <a:r>
              <a:rPr lang="en-US" altLang="ko-KR" sz="2400" dirty="0"/>
              <a:t>RGB </a:t>
            </a:r>
            <a:r>
              <a:rPr lang="ko-KR" altLang="en-US" sz="2400" dirty="0"/>
              <a:t>영역 표시 </a:t>
            </a:r>
            <a:r>
              <a:rPr lang="en-US" altLang="ko-KR" sz="2400" dirty="0"/>
              <a:t>+ </a:t>
            </a:r>
            <a:r>
              <a:rPr lang="ko-KR" altLang="en-US" sz="2400" dirty="0"/>
              <a:t>선택한 색약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맹에</a:t>
            </a:r>
            <a:r>
              <a:rPr lang="ko-KR" altLang="en-US" sz="2400" dirty="0"/>
              <a:t> 맞는 색상 채널로 스케일 해주는 기능 추가</a:t>
            </a:r>
          </a:p>
        </p:txBody>
      </p:sp>
    </p:spTree>
    <p:extLst>
      <p:ext uri="{BB962C8B-B14F-4D97-AF65-F5344CB8AC3E}">
        <p14:creationId xmlns:p14="http://schemas.microsoft.com/office/powerpoint/2010/main" val="96043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A24A6375-C6FB-4FF1-820F-F38BD6F5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5. </a:t>
            </a:r>
            <a:r>
              <a:rPr kumimoji="1" lang="ko-KR" altLang="en-US" dirty="0"/>
              <a:t>예상 모델 구성도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9ED654-92C5-4F1F-980B-45E0331C9B18}"/>
              </a:ext>
            </a:extLst>
          </p:cNvPr>
          <p:cNvGrpSpPr/>
          <p:nvPr/>
        </p:nvGrpSpPr>
        <p:grpSpPr>
          <a:xfrm>
            <a:off x="1199555" y="2010620"/>
            <a:ext cx="9792889" cy="3734955"/>
            <a:chOff x="384293" y="2491412"/>
            <a:chExt cx="9792889" cy="37349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291C74F-E085-445F-9B3E-A7B707249D55}"/>
                </a:ext>
              </a:extLst>
            </p:cNvPr>
            <p:cNvSpPr/>
            <p:nvPr/>
          </p:nvSpPr>
          <p:spPr>
            <a:xfrm>
              <a:off x="384293" y="3256875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영화 포스터 </a:t>
              </a:r>
              <a:r>
                <a:rPr lang="en-US" altLang="ko-KR" sz="1600" dirty="0"/>
                <a:t>training set</a:t>
              </a:r>
              <a:endParaRPr lang="ko-KR" altLang="en-US" sz="16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3AA842-E763-4BAD-B02E-4E7A64D7F5DA}"/>
                </a:ext>
              </a:extLst>
            </p:cNvPr>
            <p:cNvSpPr/>
            <p:nvPr/>
          </p:nvSpPr>
          <p:spPr>
            <a:xfrm>
              <a:off x="3789077" y="3256875"/>
              <a:ext cx="1728025" cy="21631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분위기 판별 </a:t>
              </a:r>
              <a:r>
                <a:rPr lang="en-US" altLang="ko-KR" dirty="0"/>
                <a:t>Model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312E1A-FA78-4963-81E2-6376413430E5}"/>
                </a:ext>
              </a:extLst>
            </p:cNvPr>
            <p:cNvSpPr/>
            <p:nvPr/>
          </p:nvSpPr>
          <p:spPr>
            <a:xfrm>
              <a:off x="6370519" y="3221931"/>
              <a:ext cx="1728025" cy="11318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RGB </a:t>
              </a:r>
              <a:r>
                <a:rPr lang="ko-KR" altLang="en-US" dirty="0"/>
                <a:t>표시</a:t>
              </a:r>
              <a:r>
                <a:rPr lang="en-US" altLang="ko-KR" dirty="0"/>
                <a:t> </a:t>
              </a:r>
              <a:r>
                <a:rPr lang="ko-KR" altLang="en-US" dirty="0"/>
                <a:t>및</a:t>
              </a:r>
              <a:endParaRPr lang="en-US" altLang="ko-KR" dirty="0"/>
            </a:p>
            <a:p>
              <a:pPr algn="ctr"/>
              <a:r>
                <a:rPr lang="ko-KR" altLang="en-US" dirty="0"/>
                <a:t>스케일</a:t>
              </a:r>
              <a:endParaRPr lang="en-US" altLang="ko-KR" dirty="0"/>
            </a:p>
            <a:p>
              <a:pPr algn="ctr"/>
              <a:r>
                <a:rPr lang="en-US" altLang="ko-KR" dirty="0"/>
                <a:t>Module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98BEDF-6470-42EB-85F1-C0C6A22DDA26}"/>
                </a:ext>
              </a:extLst>
            </p:cNvPr>
            <p:cNvSpPr/>
            <p:nvPr/>
          </p:nvSpPr>
          <p:spPr>
            <a:xfrm>
              <a:off x="8951960" y="3705787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최종</a:t>
              </a:r>
              <a:endParaRPr lang="en-US" altLang="ko-KR" dirty="0"/>
            </a:p>
            <a:p>
              <a:pPr algn="ctr"/>
              <a:r>
                <a:rPr lang="en-US" altLang="ko-KR" dirty="0"/>
                <a:t>output</a:t>
              </a:r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873212F-3BBB-4EF5-969D-13CDA9B03A24}"/>
                </a:ext>
              </a:extLst>
            </p:cNvPr>
            <p:cNvCxnSpPr/>
            <p:nvPr/>
          </p:nvCxnSpPr>
          <p:spPr>
            <a:xfrm>
              <a:off x="3240040" y="3471753"/>
              <a:ext cx="5490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2E4567-7B75-4F94-A8DE-05D31D3AF007}"/>
                </a:ext>
              </a:extLst>
            </p:cNvPr>
            <p:cNvSpPr txBox="1"/>
            <p:nvPr/>
          </p:nvSpPr>
          <p:spPr>
            <a:xfrm>
              <a:off x="1270906" y="2491412"/>
              <a:ext cx="1143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데이터 </a:t>
              </a:r>
              <a:r>
                <a:rPr lang="ko-KR" altLang="en-US" sz="1200" dirty="0" err="1"/>
                <a:t>전처리</a:t>
              </a:r>
              <a:endParaRPr lang="ko-KR" altLang="en-US" sz="12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AD1667-26B0-4123-BB34-EB34B04CFE33}"/>
                </a:ext>
              </a:extLst>
            </p:cNvPr>
            <p:cNvSpPr/>
            <p:nvPr/>
          </p:nvSpPr>
          <p:spPr>
            <a:xfrm>
              <a:off x="6370519" y="4601148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감정 유추</a:t>
              </a:r>
              <a:endParaRPr lang="en-US" altLang="ko-KR" dirty="0"/>
            </a:p>
            <a:p>
              <a:pPr algn="ctr"/>
              <a:r>
                <a:rPr lang="en-US" altLang="ko-KR" dirty="0"/>
                <a:t>output</a:t>
              </a:r>
              <a:endParaRPr lang="ko-KR" altLang="en-US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626E7DC-A2E2-4894-99BA-6E6FB0C96611}"/>
                </a:ext>
              </a:extLst>
            </p:cNvPr>
            <p:cNvCxnSpPr>
              <a:cxnSpLocks/>
            </p:cNvCxnSpPr>
            <p:nvPr/>
          </p:nvCxnSpPr>
          <p:spPr>
            <a:xfrm>
              <a:off x="5517102" y="5102779"/>
              <a:ext cx="8534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66727FD1-5367-4FA7-8C81-B791D09667C8}"/>
                </a:ext>
              </a:extLst>
            </p:cNvPr>
            <p:cNvCxnSpPr>
              <a:stCxn id="28" idx="2"/>
              <a:endCxn id="5" idx="2"/>
            </p:cNvCxnSpPr>
            <p:nvPr/>
          </p:nvCxnSpPr>
          <p:spPr>
            <a:xfrm rot="5400000" flipH="1">
              <a:off x="5717579" y="4355491"/>
              <a:ext cx="201062" cy="2330040"/>
            </a:xfrm>
            <a:prstGeom prst="bentConnector3">
              <a:avLst>
                <a:gd name="adj1" fmla="val -16335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EEFB55-E76A-4E03-8259-E6BF235FCE75}"/>
                </a:ext>
              </a:extLst>
            </p:cNvPr>
            <p:cNvSpPr txBox="1"/>
            <p:nvPr/>
          </p:nvSpPr>
          <p:spPr>
            <a:xfrm>
              <a:off x="5606465" y="5988977"/>
              <a:ext cx="423290" cy="237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학습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CE79DC9-C8BA-42C6-88BB-BF8E72E7AA52}"/>
                </a:ext>
              </a:extLst>
            </p:cNvPr>
            <p:cNvSpPr/>
            <p:nvPr/>
          </p:nvSpPr>
          <p:spPr>
            <a:xfrm>
              <a:off x="2014818" y="4725681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실제 데이터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F79ACA3-8399-4577-88AE-B50147A681E9}"/>
                </a:ext>
              </a:extLst>
            </p:cNvPr>
            <p:cNvCxnSpPr/>
            <p:nvPr/>
          </p:nvCxnSpPr>
          <p:spPr>
            <a:xfrm>
              <a:off x="3240040" y="4975664"/>
              <a:ext cx="54903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7CE7C26-38EC-406B-9E14-8F7B0B0BBD3C}"/>
                </a:ext>
              </a:extLst>
            </p:cNvPr>
            <p:cNvCxnSpPr/>
            <p:nvPr/>
          </p:nvCxnSpPr>
          <p:spPr>
            <a:xfrm>
              <a:off x="5517102" y="3673427"/>
              <a:ext cx="8534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D686A90-2D11-4546-9C7A-55413C7EBB6F}"/>
                </a:ext>
              </a:extLst>
            </p:cNvPr>
            <p:cNvCxnSpPr/>
            <p:nvPr/>
          </p:nvCxnSpPr>
          <p:spPr>
            <a:xfrm>
              <a:off x="8098544" y="4028758"/>
              <a:ext cx="8534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A409D2-6F1B-4509-8E28-1D5FD64361FD}"/>
                </a:ext>
              </a:extLst>
            </p:cNvPr>
            <p:cNvSpPr/>
            <p:nvPr/>
          </p:nvSpPr>
          <p:spPr>
            <a:xfrm>
              <a:off x="1996131" y="3256875"/>
              <a:ext cx="1225222" cy="1019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전처리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training set</a:t>
              </a:r>
              <a:endParaRPr lang="ko-KR" altLang="en-US" sz="1600" dirty="0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A18534AD-1DA3-4F36-B281-03418871BD63}"/>
                </a:ext>
              </a:extLst>
            </p:cNvPr>
            <p:cNvCxnSpPr>
              <a:stCxn id="4" idx="0"/>
              <a:endCxn id="26" idx="0"/>
            </p:cNvCxnSpPr>
            <p:nvPr/>
          </p:nvCxnSpPr>
          <p:spPr>
            <a:xfrm rot="5400000" flipH="1" flipV="1">
              <a:off x="1802823" y="2450956"/>
              <a:ext cx="12700" cy="1611838"/>
            </a:xfrm>
            <a:prstGeom prst="bentConnector3">
              <a:avLst>
                <a:gd name="adj1" fmla="val 375348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0CA958F-4922-4748-9C00-4560C0C059A0}"/>
                </a:ext>
              </a:extLst>
            </p:cNvPr>
            <p:cNvCxnSpPr>
              <a:cxnSpLocks/>
            </p:cNvCxnSpPr>
            <p:nvPr/>
          </p:nvCxnSpPr>
          <p:spPr>
            <a:xfrm>
              <a:off x="1609515" y="3480836"/>
              <a:ext cx="4053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4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E625E-874D-4E8F-AE8D-3B5875E8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언어 및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DCE5B-7503-44B1-AB88-1B472C3D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언어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 - python</a:t>
            </a:r>
          </a:p>
          <a:p>
            <a:pPr marL="0" indent="0">
              <a:buNone/>
            </a:pPr>
            <a:r>
              <a:rPr lang="en-US" altLang="ko-KR" sz="2400" dirty="0"/>
              <a:t>  - HTML / CSS / JavaScript</a:t>
            </a:r>
          </a:p>
          <a:p>
            <a:pPr marL="0" indent="0">
              <a:buNone/>
            </a:pPr>
            <a:r>
              <a:rPr lang="en-US" altLang="ko-KR" sz="2400" dirty="0"/>
              <a:t>  - node.js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dirty="0"/>
              <a:t>개발 도구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 - Microsoft Visual Studio Code</a:t>
            </a:r>
          </a:p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D2F7F0-2AC9-4BF6-96CF-8B7AF317A674}"/>
              </a:ext>
            </a:extLst>
          </p:cNvPr>
          <p:cNvSpPr txBox="1">
            <a:spLocks/>
          </p:cNvSpPr>
          <p:nvPr/>
        </p:nvSpPr>
        <p:spPr>
          <a:xfrm>
            <a:off x="5835501" y="1825625"/>
            <a:ext cx="53783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관리 도구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  - Github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  - Trello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63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ADF7F-74D1-4353-A401-AF7F7BC6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조직도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CFD6ED5-81BD-4DA4-BF7F-D3D2335D3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93229"/>
              </p:ext>
            </p:extLst>
          </p:nvPr>
        </p:nvGraphicFramePr>
        <p:xfrm>
          <a:off x="838200" y="169460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611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E4BBE-D40E-384A-9392-8BA6F4DD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History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3595947-2628-DD48-83F1-BE306508F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60891"/>
              </p:ext>
            </p:extLst>
          </p:nvPr>
        </p:nvGraphicFramePr>
        <p:xfrm>
          <a:off x="838200" y="1657521"/>
          <a:ext cx="10515600" cy="4447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3990109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42276766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680026"/>
                    </a:ext>
                  </a:extLst>
                </a:gridCol>
              </a:tblGrid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73721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20190331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v.0.0.0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초안 작성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89764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20190401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v.0.1.0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‘2.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데이터 처리＇ 작성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15580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20190402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v.1.0.0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‘2.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 처리＇ 내용 보강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‘4.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추가 기대효과＇ 작성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26958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20190402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v.2.0.0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전체적인 내용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구성 수정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859212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20190404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v.3.0.0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최종본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작성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07924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4260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74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32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75285-FD59-4DD0-9960-8D74B1EE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want to make…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4F0444-EDEA-45D2-9427-DA62A8639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10" y="1781734"/>
            <a:ext cx="2996216" cy="1727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C67AEE-5691-4318-9E38-9C761ACBD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10" y="3852301"/>
            <a:ext cx="2996216" cy="2246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880FFF-3AB3-4319-91BA-6304D4125CBB}"/>
              </a:ext>
            </a:extLst>
          </p:cNvPr>
          <p:cNvSpPr/>
          <p:nvPr/>
        </p:nvSpPr>
        <p:spPr>
          <a:xfrm>
            <a:off x="4578723" y="2603035"/>
            <a:ext cx="2279276" cy="23397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Our Model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F821F6-5584-41A0-94B7-9C0901B77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1292" y="1645015"/>
            <a:ext cx="2996216" cy="1727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BBA5F-A871-486D-AA9C-3B119CAE64A9}"/>
              </a:ext>
            </a:extLst>
          </p:cNvPr>
          <p:cNvSpPr txBox="1"/>
          <p:nvPr/>
        </p:nvSpPr>
        <p:spPr>
          <a:xfrm>
            <a:off x="9271425" y="335151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Calm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2CF81A-50CF-4EED-AA17-75BB6615DA5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1292" y="3852301"/>
            <a:ext cx="2996216" cy="2246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731357-4843-413A-BE3A-FA1C044A874B}"/>
              </a:ext>
            </a:extLst>
          </p:cNvPr>
          <p:cNvSpPr txBox="1"/>
          <p:nvPr/>
        </p:nvSpPr>
        <p:spPr>
          <a:xfrm>
            <a:off x="9003338" y="6093134"/>
            <a:ext cx="119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Dangerous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7013998-5835-4895-87AE-6366C61E7782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663526" y="2645708"/>
            <a:ext cx="915197" cy="112722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C4DF87A-2409-4326-9F80-042BDA4BAD9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663526" y="3772929"/>
            <a:ext cx="915197" cy="120249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C2535E-6F37-42DC-965D-C7807E9C48ED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857999" y="2508989"/>
            <a:ext cx="1243293" cy="126394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3697C84-5721-4B22-ACB4-ABDBBE96A8AA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857999" y="3772929"/>
            <a:ext cx="1243293" cy="120249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2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E4BBE-D40E-384A-9392-8BA6F4DD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추가 요구사항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A8794-7E73-114A-B676-42C092E77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 모델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: </a:t>
            </a:r>
            <a:r>
              <a:rPr kumimoji="1" lang="ko-KR" altLang="en-US" dirty="0"/>
              <a:t>여러 가지 사진에 대한 사전 데이터 </a:t>
            </a:r>
            <a:r>
              <a:rPr kumimoji="1" lang="en-US" altLang="ko-KR" dirty="0"/>
              <a:t>labeling </a:t>
            </a:r>
            <a:r>
              <a:rPr kumimoji="1" lang="ko-KR" altLang="en-US" dirty="0"/>
              <a:t>처리를 통해    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training data</a:t>
            </a:r>
            <a:r>
              <a:rPr kumimoji="1" lang="ko-KR" altLang="en-US" dirty="0"/>
              <a:t>를 만들고 그에 대한 학습을 통해 </a:t>
            </a:r>
            <a:r>
              <a:rPr kumimoji="1" lang="en-US" altLang="ko-KR" dirty="0"/>
              <a:t>R, G, B</a:t>
            </a:r>
            <a:r>
              <a:rPr kumimoji="1" lang="ko-KR" altLang="en-US" dirty="0"/>
              <a:t>를 표시해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</a:t>
            </a:r>
            <a:r>
              <a:rPr kumimoji="1" lang="ko-KR" altLang="en-US" dirty="0"/>
              <a:t>주는 모델 기획</a:t>
            </a:r>
            <a:endParaRPr kumimoji="1" lang="en-US" altLang="ko-KR" dirty="0"/>
          </a:p>
          <a:p>
            <a:r>
              <a:rPr kumimoji="1" lang="ko-KR" altLang="en-US" dirty="0"/>
              <a:t>기존의 모델에서 문제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400" dirty="0"/>
              <a:t>  -&gt; R, G, B</a:t>
            </a:r>
            <a:r>
              <a:rPr kumimoji="1" lang="ko-KR" altLang="en-US" sz="2400" dirty="0"/>
              <a:t> 값은 </a:t>
            </a:r>
            <a:r>
              <a:rPr kumimoji="1" lang="en-US" altLang="ko-KR" sz="2400" dirty="0"/>
              <a:t>CNN</a:t>
            </a:r>
            <a:r>
              <a:rPr kumimoji="1" lang="ko-KR" altLang="en-US" sz="2400" dirty="0"/>
              <a:t>에 적용하기에 적절하지 않은 </a:t>
            </a:r>
            <a:r>
              <a:rPr kumimoji="1" lang="en-US" altLang="ko-KR" sz="2400" dirty="0"/>
              <a:t>feature</a:t>
            </a:r>
            <a:r>
              <a:rPr kumimoji="1" lang="ko-KR" altLang="en-US" sz="2400" dirty="0"/>
              <a:t>라고 판단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      </a:t>
            </a:r>
            <a:r>
              <a:rPr kumimoji="1" lang="ko-KR" altLang="en-US" sz="2400" dirty="0"/>
              <a:t>기존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주제를 유지하면서 새로운 </a:t>
            </a:r>
            <a:r>
              <a:rPr kumimoji="1" lang="en-US" altLang="ko-KR" sz="2400" dirty="0"/>
              <a:t>ML/Deep Learning </a:t>
            </a:r>
            <a:r>
              <a:rPr kumimoji="1" lang="ko-KR" altLang="en-US" sz="2400" dirty="0"/>
              <a:t>반영할 파트 추가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  -&gt; </a:t>
            </a:r>
            <a:r>
              <a:rPr kumimoji="1" lang="ko-KR" altLang="en-US" sz="2400" dirty="0"/>
              <a:t>데이터 수집 및 처리에 많은 시간이 소모될 것으로 예상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807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B8D6E-5FE4-4E68-AD54-6483D74E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7261"/>
            <a:ext cx="10515600" cy="4351338"/>
          </a:xfrm>
        </p:spPr>
        <p:txBody>
          <a:bodyPr/>
          <a:lstStyle/>
          <a:p>
            <a:r>
              <a:rPr lang="ko-KR" altLang="en-US" dirty="0"/>
              <a:t>신규 모델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</a:t>
            </a:r>
            <a:r>
              <a:rPr lang="ko-KR" altLang="en-US" dirty="0"/>
              <a:t>영화포스터 학습을 통한 장르 예측 데이터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</a:t>
            </a:r>
            <a:r>
              <a:rPr lang="ko-KR" altLang="en-US" dirty="0"/>
              <a:t>해당 데이터를 신규 모델 주제에 맞도록 새롭게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09FFC-8C10-4A7B-83AE-63D7B7D1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34" y="2687372"/>
            <a:ext cx="5641532" cy="33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9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B8D6E-5FE4-4E68-AD54-6483D74E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4966"/>
            <a:ext cx="10515600" cy="1132728"/>
          </a:xfrm>
        </p:spPr>
        <p:txBody>
          <a:bodyPr>
            <a:norm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39,515</a:t>
            </a:r>
            <a:r>
              <a:rPr lang="ko-KR" altLang="en-US" dirty="0"/>
              <a:t>개의 영화 포스터 이미지로 구성되어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Width : 182, Height : 268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45ED52-7657-486D-8F1B-A693EFA6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53" y="1424763"/>
            <a:ext cx="6555493" cy="370107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439E91D-0AA4-4BC7-A6AC-62DC6A22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601667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1A475B-E993-4BA5-9BE5-C290B607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806" y="2592958"/>
            <a:ext cx="5582058" cy="283457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RGB </a:t>
            </a:r>
            <a:r>
              <a:rPr lang="ko-KR" altLang="en-US" sz="2400" dirty="0"/>
              <a:t>분포별로 장르 분류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공통된 </a:t>
            </a:r>
            <a:r>
              <a:rPr lang="en-US" altLang="ko-KR" sz="2400" dirty="0"/>
              <a:t>RGB </a:t>
            </a:r>
            <a:r>
              <a:rPr lang="ko-KR" altLang="en-US" sz="2400" dirty="0"/>
              <a:t>분포를 보이는 장르를   안정과 위협 </a:t>
            </a:r>
            <a:r>
              <a:rPr lang="en-US" altLang="ko-KR" sz="2400" dirty="0"/>
              <a:t>2</a:t>
            </a:r>
            <a:r>
              <a:rPr lang="ko-KR" altLang="en-US" sz="2400" dirty="0"/>
              <a:t>개로 새롭게 분류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B14738-6F48-402B-AECC-679BE6D9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4" y="792759"/>
            <a:ext cx="5582058" cy="52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F62BB-9590-47EE-BBDB-417BC0BF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예상 문제와 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B8D6E-5FE4-4E68-AD54-6483D74E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포스터 데이터는 장르별로 색 정보가 과장되어 있는 경우가 많아 포스터가 아닌 실제 데이터를 넣었을 때 잘못된 결과를 보일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</a:t>
            </a:r>
            <a:r>
              <a:rPr lang="ko-KR" altLang="en-US" dirty="0"/>
              <a:t>데이터 </a:t>
            </a:r>
            <a:r>
              <a:rPr lang="en-US" altLang="ko-KR" dirty="0"/>
              <a:t>augmentation</a:t>
            </a:r>
            <a:r>
              <a:rPr lang="ko-KR" altLang="en-US" dirty="0"/>
              <a:t>을 통해 하나의 사진을 여러 변형을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적용한 버전으로 만들어 학습 진행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이상치로 인한 정확도 감소 조정이 가능할 것으로 예상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4785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D679B-513B-4610-B404-941E12200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포스터에 맞게 모델이 </a:t>
            </a:r>
            <a:r>
              <a:rPr lang="en-US" altLang="ko-KR" dirty="0"/>
              <a:t>overfitting </a:t>
            </a:r>
            <a:r>
              <a:rPr lang="ko-KR" altLang="en-US" dirty="0"/>
              <a:t>되는 문제 발생 소요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-&gt; overfitting </a:t>
            </a:r>
            <a:r>
              <a:rPr lang="ko-KR" altLang="en-US" dirty="0"/>
              <a:t>문제가 발견된다면 구글 이미지 </a:t>
            </a:r>
            <a:r>
              <a:rPr lang="ko-KR" altLang="en-US" dirty="0" err="1"/>
              <a:t>서치를</a:t>
            </a:r>
            <a:r>
              <a:rPr lang="ko-KR" altLang="en-US" dirty="0"/>
              <a:t> 통해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실제 사진을 추가로 모아서 기존 데이터와 합쳐서 학습 진행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더 다양한 데이터 학습으로 문제 해결이 가능할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414286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</TotalTime>
  <Words>502</Words>
  <Application>Microsoft Office PowerPoint</Application>
  <PresentationFormat>와이드스크린</PresentationFormat>
  <Paragraphs>98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테마</vt:lpstr>
      <vt:lpstr>졸업프로젝트 주제 소개</vt:lpstr>
      <vt:lpstr>History</vt:lpstr>
      <vt:lpstr>What we want to make…</vt:lpstr>
      <vt:lpstr>1. 추가 요구사항 </vt:lpstr>
      <vt:lpstr>PowerPoint 프레젠테이션</vt:lpstr>
      <vt:lpstr>2. 데이터</vt:lpstr>
      <vt:lpstr>PowerPoint 프레젠테이션</vt:lpstr>
      <vt:lpstr>3. 예상 문제와 해결 방법</vt:lpstr>
      <vt:lpstr>PowerPoint 프레젠테이션</vt:lpstr>
      <vt:lpstr>4. 기존 주제와의 융합</vt:lpstr>
      <vt:lpstr>5. 예상 모델 구성도</vt:lpstr>
      <vt:lpstr>6. 언어 및 도구</vt:lpstr>
      <vt:lpstr>7. 조직도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</dc:title>
  <dc:creator>김 한동</dc:creator>
  <cp:lastModifiedBy>김 한동</cp:lastModifiedBy>
  <cp:revision>71</cp:revision>
  <dcterms:created xsi:type="dcterms:W3CDTF">2019-03-11T11:13:26Z</dcterms:created>
  <dcterms:modified xsi:type="dcterms:W3CDTF">2019-04-04T03:36:04Z</dcterms:modified>
</cp:coreProperties>
</file>